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1"/>
  </p:notesMasterIdLst>
  <p:sldIdLst>
    <p:sldId id="301" r:id="rId2"/>
    <p:sldId id="302" r:id="rId3"/>
    <p:sldId id="304" r:id="rId4"/>
    <p:sldId id="323" r:id="rId5"/>
    <p:sldId id="305" r:id="rId6"/>
    <p:sldId id="306" r:id="rId7"/>
    <p:sldId id="307" r:id="rId8"/>
    <p:sldId id="308" r:id="rId9"/>
    <p:sldId id="454" r:id="rId10"/>
    <p:sldId id="422" r:id="rId11"/>
    <p:sldId id="423" r:id="rId12"/>
    <p:sldId id="424" r:id="rId13"/>
    <p:sldId id="367" r:id="rId14"/>
    <p:sldId id="371" r:id="rId15"/>
    <p:sldId id="311" r:id="rId16"/>
    <p:sldId id="418" r:id="rId17"/>
    <p:sldId id="378" r:id="rId18"/>
    <p:sldId id="379" r:id="rId19"/>
    <p:sldId id="380" r:id="rId20"/>
    <p:sldId id="381" r:id="rId21"/>
    <p:sldId id="382" r:id="rId22"/>
    <p:sldId id="383" r:id="rId23"/>
    <p:sldId id="384" r:id="rId24"/>
    <p:sldId id="385" r:id="rId25"/>
    <p:sldId id="386" r:id="rId26"/>
    <p:sldId id="387" r:id="rId27"/>
    <p:sldId id="388" r:id="rId28"/>
    <p:sldId id="455" r:id="rId29"/>
    <p:sldId id="419" r:id="rId30"/>
    <p:sldId id="420" r:id="rId31"/>
    <p:sldId id="421" r:id="rId32"/>
    <p:sldId id="456" r:id="rId33"/>
    <p:sldId id="372" r:id="rId34"/>
    <p:sldId id="373" r:id="rId35"/>
    <p:sldId id="374" r:id="rId36"/>
    <p:sldId id="375" r:id="rId37"/>
    <p:sldId id="376" r:id="rId38"/>
    <p:sldId id="377" r:id="rId39"/>
    <p:sldId id="431" r:id="rId40"/>
    <p:sldId id="432" r:id="rId41"/>
    <p:sldId id="433" r:id="rId42"/>
    <p:sldId id="434" r:id="rId43"/>
    <p:sldId id="435" r:id="rId44"/>
    <p:sldId id="436" r:id="rId45"/>
    <p:sldId id="437" r:id="rId46"/>
    <p:sldId id="438" r:id="rId47"/>
    <p:sldId id="439" r:id="rId48"/>
    <p:sldId id="440" r:id="rId49"/>
    <p:sldId id="441" r:id="rId50"/>
    <p:sldId id="457" r:id="rId51"/>
    <p:sldId id="442" r:id="rId52"/>
    <p:sldId id="443" r:id="rId53"/>
    <p:sldId id="444" r:id="rId54"/>
    <p:sldId id="445" r:id="rId55"/>
    <p:sldId id="446" r:id="rId56"/>
    <p:sldId id="309" r:id="rId57"/>
    <p:sldId id="447" r:id="rId58"/>
    <p:sldId id="448" r:id="rId59"/>
    <p:sldId id="449" r:id="rId60"/>
    <p:sldId id="450" r:id="rId61"/>
    <p:sldId id="451" r:id="rId62"/>
    <p:sldId id="452" r:id="rId63"/>
    <p:sldId id="453" r:id="rId64"/>
    <p:sldId id="417" r:id="rId65"/>
    <p:sldId id="310" r:id="rId66"/>
    <p:sldId id="399" r:id="rId67"/>
    <p:sldId id="458"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5" autoAdjust="0"/>
    <p:restoredTop sz="94660"/>
  </p:normalViewPr>
  <p:slideViewPr>
    <p:cSldViewPr snapToGrid="0">
      <p:cViewPr varScale="1">
        <p:scale>
          <a:sx n="85" d="100"/>
          <a:sy n="85"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46</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47</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48</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49</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13</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45</a:t>
            </a:fld>
            <a:endParaRPr lang="en-US"/>
          </a:p>
        </p:txBody>
      </p:sp>
    </p:spTree>
    <p:extLst>
      <p:ext uri="{BB962C8B-B14F-4D97-AF65-F5344CB8AC3E}">
        <p14:creationId xmlns:p14="http://schemas.microsoft.com/office/powerpoint/2010/main" val="24774489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8/3/2018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8/3/2018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8/3/2018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dirty="0"/>
            </a:b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spTree>
    <p:extLst>
      <p:ext uri="{BB962C8B-B14F-4D97-AF65-F5344CB8AC3E}">
        <p14:creationId xmlns:p14="http://schemas.microsoft.com/office/powerpoint/2010/main" val="95606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4637317" y="5269045"/>
            <a:ext cx="4769532" cy="6196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406849" y="5038212"/>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289" y="4596740"/>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165778" y="5152101"/>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CLI*</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spTree>
    <p:extLst>
      <p:ext uri="{BB962C8B-B14F-4D97-AF65-F5344CB8AC3E}">
        <p14:creationId xmlns:p14="http://schemas.microsoft.com/office/powerpoint/2010/main" val="2171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CLI*</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spTree>
    <p:extLst>
      <p:ext uri="{BB962C8B-B14F-4D97-AF65-F5344CB8AC3E}">
        <p14:creationId xmlns:p14="http://schemas.microsoft.com/office/powerpoint/2010/main" val="21254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sp>
        <p:nvSpPr>
          <p:cNvPr id="15" name="TextBox 14">
            <a:extLst>
              <a:ext uri="{FF2B5EF4-FFF2-40B4-BE49-F238E27FC236}">
                <a16:creationId xmlns:a16="http://schemas.microsoft.com/office/drawing/2014/main" id="{E57514B6-7F24-4281-BC28-02B2514BE7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a:t>
            </a: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314674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2">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3AA010C-1B4A-48D4-890E-E37C42DAE737}"/>
              </a:ext>
            </a:extLst>
          </p:cNvPr>
          <p:cNvCxnSpPr>
            <a:cxnSpLocks/>
            <a:stCxn id="19" idx="1"/>
          </p:cNvCxnSpPr>
          <p:nvPr/>
        </p:nvCxnSpPr>
        <p:spPr>
          <a:xfrm flipH="1">
            <a:off x="6231671" y="3413893"/>
            <a:ext cx="1566500" cy="3255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9" name="TextBox 18">
            <a:extLst>
              <a:ext uri="{FF2B5EF4-FFF2-40B4-BE49-F238E27FC236}">
                <a16:creationId xmlns:a16="http://schemas.microsoft.com/office/drawing/2014/main" id="{14DD9506-526E-4C37-BE50-10F6780A3DED}"/>
              </a:ext>
            </a:extLst>
          </p:cNvPr>
          <p:cNvSpPr txBox="1"/>
          <p:nvPr/>
        </p:nvSpPr>
        <p:spPr>
          <a:xfrm>
            <a:off x="7798171" y="3183060"/>
            <a:ext cx="4219658" cy="461665"/>
          </a:xfrm>
          <a:prstGeom prst="rect">
            <a:avLst/>
          </a:prstGeom>
          <a:noFill/>
        </p:spPr>
        <p:txBody>
          <a:bodyPr wrap="square" rtlCol="0">
            <a:spAutoFit/>
          </a:bodyPr>
          <a:lstStyle/>
          <a:p>
            <a:r>
              <a:rPr lang="en-US" sz="2400" dirty="0">
                <a:solidFill>
                  <a:srgbClr val="FF0000"/>
                </a:solidFill>
              </a:rPr>
              <a:t>Give your job a description</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19" grpId="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103278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408" y="1152621"/>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086468" y="1997214"/>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23124" y="3900833"/>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3962398" y="5551303"/>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454284" y="1502216"/>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454284" y="3116003"/>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393559" y="5068380"/>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7980218" y="5853211"/>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262254" y="5874327"/>
            <a:ext cx="581891"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spTree>
    <p:extLst>
      <p:ext uri="{BB962C8B-B14F-4D97-AF65-F5344CB8AC3E}">
        <p14:creationId xmlns:p14="http://schemas.microsoft.com/office/powerpoint/2010/main" val="350989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01" y="394642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627533" y="5047130"/>
            <a:ext cx="1361316" cy="10642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483384" y="6111394"/>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514575" y="3036366"/>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3">
            <a:extLst>
              <a:ext uri="{28A0092B-C50C-407E-A947-70E740481C1C}">
                <a14:useLocalDpi xmlns:a14="http://schemas.microsoft.com/office/drawing/2010/main" val="0"/>
              </a:ext>
            </a:extLst>
          </a:blip>
          <a:srcRect r="16245"/>
          <a:stretch/>
        </p:blipFill>
        <p:spPr>
          <a:xfrm>
            <a:off x="358504" y="1480081"/>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851102" y="345918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4016033" y="2590421"/>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1026193" y="299752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2616-E53D-4F59-B8EA-14CA84737E2B}"/>
              </a:ext>
            </a:extLst>
          </p:cNvPr>
          <p:cNvSpPr>
            <a:spLocks noGrp="1"/>
          </p:cNvSpPr>
          <p:nvPr>
            <p:ph type="title"/>
          </p:nvPr>
        </p:nvSpPr>
        <p:spPr>
          <a:xfrm>
            <a:off x="463856" y="0"/>
            <a:ext cx="7606687" cy="2162783"/>
          </a:xfrm>
        </p:spPr>
        <p:txBody>
          <a:bodyPr>
            <a:noAutofit/>
          </a:bodyPr>
          <a:lstStyle/>
          <a:p>
            <a:r>
              <a:rPr lang="en-US" dirty="0"/>
              <a:t>Amazon Web Services</a:t>
            </a:r>
          </a:p>
        </p:txBody>
      </p:sp>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9" y="1971055"/>
            <a:ext cx="10115550" cy="4610100"/>
          </a:xfrm>
          <a:prstGeom prst="rect">
            <a:avLst/>
          </a:prstGeom>
        </p:spPr>
      </p:pic>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pic>
        <p:nvPicPr>
          <p:cNvPr id="13" name="Picture 12">
            <a:extLst>
              <a:ext uri="{FF2B5EF4-FFF2-40B4-BE49-F238E27FC236}">
                <a16:creationId xmlns:a16="http://schemas.microsoft.com/office/drawing/2014/main" id="{A19E0253-4A3E-4258-9050-2FCD5FCAE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37" y="22233"/>
            <a:ext cx="1672312" cy="1287277"/>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790208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pic>
        <p:nvPicPr>
          <p:cNvPr id="6" name="Picture 5">
            <a:extLst>
              <a:ext uri="{FF2B5EF4-FFF2-40B4-BE49-F238E27FC236}">
                <a16:creationId xmlns:a16="http://schemas.microsoft.com/office/drawing/2014/main" id="{E6DF4110-DA98-451B-A9E5-7A0B46A9C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579" y="98438"/>
            <a:ext cx="1614310" cy="1242630"/>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1035285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296421" y="4665348"/>
            <a:ext cx="4461832" cy="830997"/>
          </a:xfrm>
          <a:prstGeom prst="rect">
            <a:avLst/>
          </a:prstGeom>
          <a:noFill/>
        </p:spPr>
        <p:txBody>
          <a:bodyPr wrap="square" rtlCol="0">
            <a:spAutoFit/>
          </a:bodyPr>
          <a:lstStyle/>
          <a:p>
            <a:r>
              <a:rPr lang="en-US" sz="2400" dirty="0">
                <a:solidFill>
                  <a:srgbClr val="FF0000"/>
                </a:solidFill>
              </a:rPr>
              <a:t>Go to the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571" y="977171"/>
            <a:ext cx="6088908" cy="5646909"/>
          </a:xfrm>
          <a:prstGeom prst="rect">
            <a:avLst/>
          </a:prstGeom>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00501"/>
            <a:ext cx="3570514" cy="286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26458"/>
            <a:ext cx="1608644" cy="5539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619410" cy="7341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7" idx="3"/>
          </p:cNvCxnSpPr>
          <p:nvPr/>
        </p:nvCxnSpPr>
        <p:spPr>
          <a:xfrm flipV="1">
            <a:off x="3952547" y="3025422"/>
            <a:ext cx="2034596" cy="4775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7" idx="3"/>
          </p:cNvCxnSpPr>
          <p:nvPr/>
        </p:nvCxnSpPr>
        <p:spPr>
          <a:xfrm>
            <a:off x="3952547" y="3502961"/>
            <a:ext cx="2034596"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141628"/>
            <a:ext cx="1619410" cy="13388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27" name="TextBox 26">
            <a:extLst>
              <a:ext uri="{FF2B5EF4-FFF2-40B4-BE49-F238E27FC236}">
                <a16:creationId xmlns:a16="http://schemas.microsoft.com/office/drawing/2014/main" id="{383E24ED-4ECB-4A0B-8C14-CE92ADD8622B}"/>
              </a:ext>
            </a:extLst>
          </p:cNvPr>
          <p:cNvSpPr txBox="1"/>
          <p:nvPr/>
        </p:nvSpPr>
        <p:spPr>
          <a:xfrm>
            <a:off x="621246" y="2902796"/>
            <a:ext cx="3331301" cy="1200329"/>
          </a:xfrm>
          <a:prstGeom prst="rect">
            <a:avLst/>
          </a:prstGeom>
          <a:noFill/>
        </p:spPr>
        <p:txBody>
          <a:bodyPr wrap="square" rtlCol="0">
            <a:spAutoFit/>
          </a:bodyPr>
          <a:lstStyle/>
          <a:p>
            <a:r>
              <a:rPr lang="en-US" sz="2400" dirty="0">
                <a:solidFill>
                  <a:srgbClr val="FF0000"/>
                </a:solidFill>
              </a:rPr>
              <a:t>This is the username/password for the redshift cluster</a:t>
            </a: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0D92-A440-459C-B6EB-FE9C278F2F65}"/>
              </a:ext>
            </a:extLst>
          </p:cNvPr>
          <p:cNvSpPr>
            <a:spLocks noGrp="1"/>
          </p:cNvSpPr>
          <p:nvPr>
            <p:ph type="title"/>
          </p:nvPr>
        </p:nvSpPr>
        <p:spPr/>
        <p:txBody>
          <a:bodyPr>
            <a:normAutofit/>
          </a:bodyPr>
          <a:lstStyle/>
          <a:p>
            <a:r>
              <a:rPr lang="en-US" dirty="0"/>
              <a:t>AWS Glue</a:t>
            </a:r>
          </a:p>
        </p:txBody>
      </p:sp>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298" y="1017061"/>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204252" y="772137"/>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518964" y="1428625"/>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68957" y="2941983"/>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86620" y="2418131"/>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552700" y="3475804"/>
            <a:ext cx="794020" cy="3216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115425" y="4338998"/>
            <a:ext cx="1231295" cy="1132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flipV="1">
            <a:off x="8199783" y="4686226"/>
            <a:ext cx="1211397" cy="3339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80848" y="310472"/>
            <a:ext cx="6496601" cy="461665"/>
          </a:xfrm>
          <a:prstGeom prst="rect">
            <a:avLst/>
          </a:prstGeom>
          <a:noFill/>
        </p:spPr>
        <p:txBody>
          <a:bodyPr wrap="square" rtlCol="0">
            <a:spAutoFit/>
          </a:bodyPr>
          <a:lstStyle/>
          <a:p>
            <a:r>
              <a:rPr lang="en-US" sz="2400" dirty="0">
                <a:solidFill>
                  <a:srgbClr val="FF0000"/>
                </a:solidFill>
              </a:rPr>
              <a:t>Give your job a name glue-tutorial-&lt;initials&gt;</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639300" y="643795"/>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560134" y="2641431"/>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228511" y="1552324"/>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267797" y="2690974"/>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242936" y="4686226"/>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411180" y="4050726"/>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164815" y="5354941"/>
            <a:ext cx="363810" cy="3889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5787473" y="62437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426552" y="342900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72" y="2950738"/>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a:off x="5524314" y="2417339"/>
            <a:ext cx="123640" cy="16178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2604901" y="1586342"/>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glue-tutorial-&lt;initials&gt;</a:t>
            </a:r>
          </a:p>
        </p:txBody>
      </p:sp>
      <p:sp>
        <p:nvSpPr>
          <p:cNvPr id="7" name="Oval 6">
            <a:extLst>
              <a:ext uri="{FF2B5EF4-FFF2-40B4-BE49-F238E27FC236}">
                <a16:creationId xmlns:a16="http://schemas.microsoft.com/office/drawing/2014/main" id="{F6CC8943-1745-4826-AE20-42F9E704D478}"/>
              </a:ext>
            </a:extLst>
          </p:cNvPr>
          <p:cNvSpPr/>
          <p:nvPr/>
        </p:nvSpPr>
        <p:spPr>
          <a:xfrm>
            <a:off x="6172200" y="5948180"/>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33" y="1373672"/>
            <a:ext cx="10534733" cy="4240184"/>
          </a:xfrm>
        </p:spPr>
      </p:pic>
      <p:sp>
        <p:nvSpPr>
          <p:cNvPr id="9" name="TextBox 8">
            <a:extLst>
              <a:ext uri="{FF2B5EF4-FFF2-40B4-BE49-F238E27FC236}">
                <a16:creationId xmlns:a16="http://schemas.microsoft.com/office/drawing/2014/main" id="{370B5E27-BBE8-45D1-B0F8-64790F931830}"/>
              </a:ext>
            </a:extLst>
          </p:cNvPr>
          <p:cNvSpPr txBox="1"/>
          <p:nvPr/>
        </p:nvSpPr>
        <p:spPr>
          <a:xfrm>
            <a:off x="8248317" y="22748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7319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3714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6443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job.commit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7D10-AD46-4C68-8D8D-2A61545E0AEF}"/>
              </a:ext>
            </a:extLst>
          </p:cNvPr>
          <p:cNvSpPr>
            <a:spLocks noGrp="1"/>
          </p:cNvSpPr>
          <p:nvPr>
            <p:ph type="title"/>
          </p:nvPr>
        </p:nvSpPr>
        <p:spPr/>
        <p:txBody>
          <a:bodyPr>
            <a:normAutofit/>
          </a:bodyPr>
          <a:lstStyle/>
          <a:p>
            <a:r>
              <a:rPr lang="en-US" dirty="0"/>
              <a:t>AWS Glue</a:t>
            </a:r>
          </a:p>
        </p:txBody>
      </p:sp>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dirty="0"/>
              <a:t>Amazon Web Services tool to Extract, Transform, and Load(ETL)</a:t>
            </a:r>
          </a:p>
          <a:p>
            <a:r>
              <a:rPr lang="en-US" dirty="0"/>
              <a:t>Used to prepare and load data for business analytics</a:t>
            </a:r>
          </a:p>
          <a:p>
            <a:endParaRPr lang="en-US" dirty="0"/>
          </a:p>
          <a:p>
            <a:endParaRPr lang="en-US" dirty="0"/>
          </a:p>
        </p:txBody>
      </p:sp>
      <p:pic>
        <p:nvPicPr>
          <p:cNvPr id="24" name="Picture 23">
            <a:extLst>
              <a:ext uri="{FF2B5EF4-FFF2-40B4-BE49-F238E27FC236}">
                <a16:creationId xmlns:a16="http://schemas.microsoft.com/office/drawing/2014/main" id="{CF583439-D58D-46FD-9DBA-EAF7E97892D8}"/>
              </a:ext>
            </a:extLst>
          </p:cNvPr>
          <p:cNvPicPr>
            <a:picLocks noChangeAspect="1"/>
          </p:cNvPicPr>
          <p:nvPr/>
        </p:nvPicPr>
        <p:blipFill>
          <a:blip r:embed="rId3"/>
          <a:stretch>
            <a:fillRect/>
          </a:stretch>
        </p:blipFill>
        <p:spPr>
          <a:xfrm>
            <a:off x="5181600" y="4160872"/>
            <a:ext cx="1828800" cy="1828800"/>
          </a:xfrm>
          <a:prstGeom prst="rect">
            <a:avLst/>
          </a:prstGeom>
        </p:spPr>
      </p:pic>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9B9809-744B-4F98-939F-C76121DB29D7}"/>
              </a:ext>
            </a:extLst>
          </p:cNvPr>
          <p:cNvSpPr txBox="1"/>
          <p:nvPr/>
        </p:nvSpPr>
        <p:spPr>
          <a:xfrm>
            <a:off x="474064" y="182471"/>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spTree>
    <p:extLst>
      <p:ext uri="{BB962C8B-B14F-4D97-AF65-F5344CB8AC3E}">
        <p14:creationId xmlns:p14="http://schemas.microsoft.com/office/powerpoint/2010/main" val="4289971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315052" y="234808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a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A3F6-1CCD-4618-99ED-46837E151E24}"/>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lstStyle/>
          <a:p>
            <a:r>
              <a:rPr lang="en-US" dirty="0"/>
              <a:t>Extract: Pull data from a source</a:t>
            </a:r>
          </a:p>
          <a:p>
            <a:pPr lvl="1"/>
            <a:r>
              <a:rPr lang="en-US" dirty="0"/>
              <a:t>Files</a:t>
            </a:r>
          </a:p>
          <a:p>
            <a:pPr lvl="1"/>
            <a:r>
              <a:rPr lang="en-US" dirty="0"/>
              <a:t>Database</a:t>
            </a:r>
          </a:p>
          <a:p>
            <a:pPr lvl="1"/>
            <a:r>
              <a:rPr lang="en-US" dirty="0"/>
              <a:t>Reporting Tool</a:t>
            </a:r>
          </a:p>
          <a:p>
            <a:r>
              <a:rPr lang="en-US" dirty="0"/>
              <a:t>Transform: Modify the data to fit your needs</a:t>
            </a:r>
          </a:p>
          <a:p>
            <a:pPr lvl="1"/>
            <a:r>
              <a:rPr lang="en-US" dirty="0"/>
              <a:t>Add new columns like data source or timestamp</a:t>
            </a:r>
          </a:p>
          <a:p>
            <a:pPr lvl="1"/>
            <a:r>
              <a:rPr lang="en-US" dirty="0"/>
              <a:t>Remove unwanted data</a:t>
            </a:r>
          </a:p>
          <a:p>
            <a:pPr lvl="1"/>
            <a:r>
              <a:rPr lang="en-US" dirty="0"/>
              <a:t>Alter data with calculations</a:t>
            </a:r>
          </a:p>
          <a:p>
            <a:r>
              <a:rPr lang="en-US" dirty="0"/>
              <a:t>Load: Store in your database</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a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2434208" y="2281849"/>
            <a:ext cx="0" cy="12159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2263743"/>
            <a:ext cx="644938" cy="25559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454829" y="327210"/>
            <a:ext cx="8607552" cy="1609344"/>
          </a:xfrm>
        </p:spPr>
        <p:txBody>
          <a:bodyPr/>
          <a:lstStyle/>
          <a:p>
            <a:r>
              <a:rPr lang="en-US" dirty="0" err="1"/>
              <a:t>QuickSight</a:t>
            </a:r>
            <a:endParaRPr lang="en-US" dirty="0"/>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704" y="472948"/>
            <a:ext cx="1028474" cy="1028474"/>
          </a:xfrm>
          <a:prstGeom prst="rect">
            <a:avLst/>
          </a:prstGeom>
        </p:spPr>
      </p:pic>
    </p:spTree>
    <p:extLst>
      <p:ext uri="{BB962C8B-B14F-4D97-AF65-F5344CB8AC3E}">
        <p14:creationId xmlns:p14="http://schemas.microsoft.com/office/powerpoint/2010/main" val="2732813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4BC504-71AA-4D7F-AB59-A8E16F7D04F5}"/>
              </a:ext>
            </a:extLst>
          </p:cNvPr>
          <p:cNvSpPr>
            <a:spLocks noGrp="1"/>
          </p:cNvSpPr>
          <p:nvPr>
            <p:ph type="title"/>
          </p:nvPr>
        </p:nvSpPr>
        <p:spPr>
          <a:xfrm>
            <a:off x="353230" y="267081"/>
            <a:ext cx="8607552" cy="1609344"/>
          </a:xfrm>
        </p:spPr>
        <p:txBody>
          <a:bodyPr/>
          <a:lstStyle/>
          <a:p>
            <a:r>
              <a:rPr lang="en-US" dirty="0" err="1"/>
              <a:t>QuickSight</a:t>
            </a:r>
            <a:endParaRPr lang="en-US" dirty="0"/>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794" y="412779"/>
            <a:ext cx="1008563" cy="1008563"/>
          </a:xfrm>
          <a:prstGeom prst="rect">
            <a:avLst/>
          </a:prstGeom>
        </p:spPr>
      </p:pic>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3"/>
          <a:stretch>
            <a:fillRect/>
          </a:stretch>
        </p:blipFill>
        <p:spPr>
          <a:xfrm>
            <a:off x="462844" y="1567040"/>
            <a:ext cx="9764889" cy="5012629"/>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824090" y="484632"/>
            <a:ext cx="8891944" cy="1609344"/>
          </a:xfrm>
        </p:spPr>
        <p:txBody>
          <a:bodyPr/>
          <a:lstStyle/>
          <a:p>
            <a:r>
              <a:rPr lang="en-US" dirty="0" err="1"/>
              <a:t>QuickSight</a:t>
            </a:r>
            <a:r>
              <a:rPr lang="en-US" dirty="0"/>
              <a:t> Tutorial Overview</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057" y="484632"/>
            <a:ext cx="1226256" cy="1226256"/>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D2E6-ED76-4B21-AAA4-5494E27257A1}"/>
              </a:ext>
            </a:extLst>
          </p:cNvPr>
          <p:cNvSpPr>
            <a:spLocks noGrp="1"/>
          </p:cNvSpPr>
          <p:nvPr>
            <p:ph type="title"/>
          </p:nvPr>
        </p:nvSpPr>
        <p:spPr/>
        <p:txBody>
          <a:bodyPr/>
          <a:lstStyle/>
          <a:p>
            <a:r>
              <a:rPr lang="en-US"/>
              <a:t>Why use Glue?</a:t>
            </a:r>
            <a:endParaRPr lang="en-US" dirty="0"/>
          </a:p>
        </p:txBody>
      </p:sp>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lstStyle/>
          <a:p>
            <a:r>
              <a:rPr lang="en-US" dirty="0"/>
              <a:t>Serverless</a:t>
            </a:r>
          </a:p>
          <a:p>
            <a:r>
              <a:rPr lang="en-US" dirty="0"/>
              <a:t>Easily scalable</a:t>
            </a:r>
          </a:p>
          <a:p>
            <a:r>
              <a:rPr lang="en-US" dirty="0"/>
              <a:t>Cost Effective</a:t>
            </a:r>
          </a:p>
          <a:p>
            <a:pPr lvl="1"/>
            <a:r>
              <a:rPr lang="en-US" dirty="0"/>
              <a:t>Only pay when being used, where </a:t>
            </a:r>
            <a:r>
              <a:rPr lang="en-US" dirty="0" err="1"/>
              <a:t>Matillion</a:t>
            </a:r>
            <a:r>
              <a:rPr lang="en-US" dirty="0"/>
              <a:t> and </a:t>
            </a:r>
            <a:r>
              <a:rPr lang="en-US" dirty="0" err="1"/>
              <a:t>Informatica</a:t>
            </a:r>
            <a:r>
              <a:rPr lang="en-US" dirty="0"/>
              <a:t> charge hourly or yearly</a:t>
            </a:r>
          </a:p>
          <a:p>
            <a:pPr lvl="1"/>
            <a:r>
              <a:rPr lang="en-US" dirty="0" err="1"/>
              <a:t>Matillion</a:t>
            </a:r>
            <a:r>
              <a:rPr lang="en-US" dirty="0"/>
              <a:t>: $1.74 per hour (at cheapest), </a:t>
            </a:r>
            <a:r>
              <a:rPr lang="en-US" dirty="0" err="1"/>
              <a:t>Informatica</a:t>
            </a:r>
            <a:r>
              <a:rPr lang="en-US" dirty="0"/>
              <a:t> $2.16 per hour, Glue $0.44 per DPU-Hour</a:t>
            </a:r>
          </a:p>
          <a:p>
            <a:r>
              <a:rPr lang="en-US" dirty="0"/>
              <a:t>Code based (Python or Scala) so you can do anything you can program</a:t>
            </a:r>
          </a:p>
          <a:p>
            <a:r>
              <a:rPr lang="en-US" dirty="0"/>
              <a:t>Easy integration with other AWS tools</a:t>
            </a:r>
          </a:p>
          <a:p>
            <a:r>
              <a:rPr lang="en-US" dirty="0"/>
              <a:t>Automatic error handling and logging</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p:cNvCxnSpPr>
          <p:nvPr/>
        </p:nvCxnSpPr>
        <p:spPr>
          <a:xfrm flipH="1">
            <a:off x="2773171" y="2203704"/>
            <a:ext cx="604775" cy="16786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562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085392" y="5887546"/>
            <a:ext cx="1712686" cy="67022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75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42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718629"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p:cNvCxnSpPr>
          <p:nvPr/>
        </p:nvCxnSpPr>
        <p:spPr>
          <a:xfrm flipH="1">
            <a:off x="2948940" y="2203704"/>
            <a:ext cx="429008" cy="17167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p:cNvCxnSpPr>
          <p:nvPr/>
        </p:nvCxnSpPr>
        <p:spPr>
          <a:xfrm flipH="1">
            <a:off x="3063240" y="2235708"/>
            <a:ext cx="314708" cy="29992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33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3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869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087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9" name="Oval 8">
            <a:extLst>
              <a:ext uri="{FF2B5EF4-FFF2-40B4-BE49-F238E27FC236}">
                <a16:creationId xmlns:a16="http://schemas.microsoft.com/office/drawing/2014/main" id="{B6A7BB65-37D0-4CBD-ABA1-6E297DDE9A9D}"/>
              </a:ext>
            </a:extLst>
          </p:cNvPr>
          <p:cNvSpPr/>
          <p:nvPr/>
        </p:nvSpPr>
        <p:spPr>
          <a:xfrm>
            <a:off x="3887352" y="2779251"/>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C8A48D7-2713-4F9E-A614-7B0EBC4C2956}"/>
              </a:ext>
            </a:extLst>
          </p:cNvPr>
          <p:cNvSpPr/>
          <p:nvPr/>
        </p:nvSpPr>
        <p:spPr>
          <a:xfrm>
            <a:off x="9859980" y="2388426"/>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08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158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AE66-4E40-4757-9079-8FB321BBA0A5}"/>
              </a:ext>
            </a:extLst>
          </p:cNvPr>
          <p:cNvSpPr>
            <a:spLocks noGrp="1"/>
          </p:cNvSpPr>
          <p:nvPr>
            <p:ph type="title"/>
          </p:nvPr>
        </p:nvSpPr>
        <p:spPr>
          <a:xfrm>
            <a:off x="2520696" y="484632"/>
            <a:ext cx="8607552" cy="1609344"/>
          </a:xfrm>
        </p:spPr>
        <p:txBody>
          <a:bodyPr/>
          <a:lstStyle/>
          <a:p>
            <a:r>
              <a:rPr lang="en-US" dirty="0" err="1"/>
              <a:t>QuickSight</a:t>
            </a:r>
            <a:r>
              <a:rPr lang="en-US" dirty="0"/>
              <a:t> Tutorial</a:t>
            </a:r>
          </a:p>
        </p:txBody>
      </p:sp>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pic>
        <p:nvPicPr>
          <p:cNvPr id="4" name="Picture 3">
            <a:extLst>
              <a:ext uri="{FF2B5EF4-FFF2-40B4-BE49-F238E27FC236}">
                <a16:creationId xmlns:a16="http://schemas.microsoft.com/office/drawing/2014/main" id="{5B77C322-9444-4A2F-8730-839965749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52" y="342900"/>
            <a:ext cx="1609344" cy="1609344"/>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523180" y="4713937"/>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2" y="2878979"/>
            <a:ext cx="2477027"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6936836" y="3700777"/>
            <a:ext cx="1828800" cy="1828800"/>
          </a:xfrm>
          <a:prstGeom prst="rect">
            <a:avLst/>
          </a:prstGeom>
        </p:spPr>
      </p:pic>
      <p:sp>
        <p:nvSpPr>
          <p:cNvPr id="2" name="Title 1">
            <a:extLst>
              <a:ext uri="{FF2B5EF4-FFF2-40B4-BE49-F238E27FC236}">
                <a16:creationId xmlns:a16="http://schemas.microsoft.com/office/drawing/2014/main" id="{A208D274-BA4B-4614-B5A3-010C249B618F}"/>
              </a:ext>
            </a:extLst>
          </p:cNvPr>
          <p:cNvSpPr>
            <a:spLocks noGrp="1"/>
          </p:cNvSpPr>
          <p:nvPr>
            <p:ph type="title"/>
          </p:nvPr>
        </p:nvSpPr>
        <p:spPr/>
        <p:txBody>
          <a:bodyPr/>
          <a:lstStyle/>
          <a:p>
            <a:r>
              <a:rPr lang="en-US" dirty="0"/>
              <a:t>Glue Tutorial Overview</a:t>
            </a:r>
          </a:p>
        </p:txBody>
      </p:sp>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fontScale="85000" lnSpcReduction="20000"/>
          </a:bodyPr>
          <a:lstStyle/>
          <a:p>
            <a:r>
              <a:rPr lang="en-US" dirty="0"/>
              <a:t>Prerequisites : </a:t>
            </a:r>
          </a:p>
          <a:p>
            <a:pPr lvl="1"/>
            <a:r>
              <a:rPr lang="en-US" dirty="0"/>
              <a:t>Clone git repository 		</a:t>
            </a:r>
            <a:r>
              <a:rPr lang="en-US" dirty="0">
                <a:hlinkClick r:id="rId3"/>
              </a:rPr>
              <a:t>https://github.com/jackdsilverman/aws-glue-tutorial.git</a:t>
            </a:r>
            <a:endParaRPr lang="en-US" dirty="0"/>
          </a:p>
          <a:p>
            <a:pPr lvl="1"/>
            <a:r>
              <a:rPr lang="en-US" dirty="0"/>
              <a:t>download SQL Workbench/j 	</a:t>
            </a:r>
            <a:r>
              <a:rPr lang="en-US" dirty="0">
                <a:hlinkClick r:id="rId4"/>
              </a:rPr>
              <a:t>https://www.sql-workbench.eu/</a:t>
            </a:r>
            <a:endParaRPr lang="en-US" dirty="0"/>
          </a:p>
          <a:p>
            <a:pPr lvl="1"/>
            <a:r>
              <a:rPr lang="en-US" dirty="0"/>
              <a:t>download redshift </a:t>
            </a:r>
            <a:r>
              <a:rPr lang="en-US" dirty="0" err="1"/>
              <a:t>jdbc</a:t>
            </a:r>
            <a:r>
              <a:rPr lang="en-US" dirty="0"/>
              <a:t> </a:t>
            </a:r>
            <a:r>
              <a:rPr lang="en-US"/>
              <a:t>driver 	</a:t>
            </a:r>
            <a:r>
              <a:rPr lang="en-US">
                <a:hlinkClick r:id="rId5"/>
              </a:rPr>
              <a:t>https</a:t>
            </a:r>
            <a:r>
              <a:rPr lang="en-US" dirty="0">
                <a:hlinkClick r:id="rId5"/>
              </a:rPr>
              <a:t>://docs.aws.amazon.com/redshift/latest/mgmt</a:t>
            </a:r>
            <a:r>
              <a:rPr lang="en-US">
                <a:hlinkClick r:id="rId5"/>
              </a:rPr>
              <a:t>/configure-jdbc-connection</a:t>
            </a:r>
            <a:r>
              <a:rPr lang="en-US" dirty="0">
                <a:hlinkClick r:id="rId5"/>
              </a:rPr>
              <a:t>.html#download-jdbc-driver</a:t>
            </a:r>
            <a:endParaRPr lang="en-US" dirty="0"/>
          </a:p>
          <a:p>
            <a:r>
              <a:rPr lang="en-US" dirty="0"/>
              <a:t>S3 bucket for storing the file</a:t>
            </a:r>
          </a:p>
          <a:p>
            <a:r>
              <a:rPr lang="en-US" dirty="0"/>
              <a:t>Athena table to access data in file</a:t>
            </a:r>
          </a:p>
          <a:p>
            <a:r>
              <a:rPr lang="en-US" dirty="0"/>
              <a:t>Glue connection</a:t>
            </a:r>
          </a:p>
          <a:p>
            <a:r>
              <a:rPr lang="en-US" dirty="0"/>
              <a:t>Glue job</a:t>
            </a:r>
          </a:p>
          <a:p>
            <a:r>
              <a:rPr lang="en-US" dirty="0"/>
              <a:t>Redshift connection</a:t>
            </a:r>
          </a:p>
          <a:p>
            <a:r>
              <a:rPr lang="en-US" dirty="0"/>
              <a:t>Redshift tables</a:t>
            </a:r>
          </a:p>
          <a:p>
            <a:r>
              <a:rPr lang="en-US" dirty="0"/>
              <a:t>Run glue job</a:t>
            </a:r>
          </a:p>
          <a:p>
            <a:r>
              <a:rPr lang="en-US" dirty="0" err="1"/>
              <a:t>QuickSight</a:t>
            </a:r>
            <a:endParaRPr lang="en-US" dirty="0"/>
          </a:p>
          <a:p>
            <a:endParaRPr lang="en-US" dirty="0"/>
          </a:p>
        </p:txBody>
      </p:sp>
    </p:spTree>
    <p:extLst>
      <p:ext uri="{BB962C8B-B14F-4D97-AF65-F5344CB8AC3E}">
        <p14:creationId xmlns:p14="http://schemas.microsoft.com/office/powerpoint/2010/main" val="153355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2862</TotalTime>
  <Words>2648</Words>
  <Application>Microsoft Office PowerPoint</Application>
  <PresentationFormat>Widescreen</PresentationFormat>
  <Paragraphs>423</Paragraphs>
  <Slides>79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Amazon Web Services</vt:lpstr>
      <vt:lpstr>AWS Glue</vt:lpstr>
      <vt:lpstr>AWS Glue</vt:lpstr>
      <vt:lpstr>ETL</vt:lpstr>
      <vt:lpstr>Why use Glue?</vt:lpstr>
      <vt:lpstr>Glue Tutorial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QuickSight</vt:lpstr>
      <vt:lpstr>QuickSight</vt:lpstr>
      <vt:lpstr>QuickSight Tutorial Overview</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lpstr>QuickSight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158</cp:revision>
  <dcterms:created xsi:type="dcterms:W3CDTF">2018-07-27T13:09:52Z</dcterms:created>
  <dcterms:modified xsi:type="dcterms:W3CDTF">2018-08-03T16:57:36Z</dcterms:modified>
</cp:coreProperties>
</file>